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8" r:id="rId7"/>
    <p:sldId id="271" r:id="rId8"/>
    <p:sldId id="272" r:id="rId9"/>
    <p:sldId id="285" r:id="rId10"/>
    <p:sldId id="277" r:id="rId11"/>
    <p:sldId id="279" r:id="rId12"/>
    <p:sldId id="280" r:id="rId13"/>
    <p:sldId id="281" r:id="rId14"/>
    <p:sldId id="282" r:id="rId15"/>
    <p:sldId id="283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25B984F8-2797-C788-3C20-8A62A8B3EE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E301136-9D72-85C1-A250-2D9C6C313A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1494EC36-C94D-D8C1-284A-AC19CDB9D05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FC6F7CF8-6AE6-FCF9-FD48-6B14FF07EB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DF78DE57-8DAA-8A1A-9DE6-F2506A849B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8972BC95-9EA5-6756-1385-A796838A3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F06BF7-9A78-450D-9AC2-0AA92F08A09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DC9B8E-84F1-FCE8-8EC4-69A907C5D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D1FA1-EB3F-49FC-A492-0F965A3D81A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9CBEFBFF-E652-AEFA-29BB-005C79AE02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5F158893-BE2C-CC91-20A4-C1B6171B0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CC5774-1F73-2439-4E51-4CAA67655C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F0E55-DAE8-4940-9DB4-CCD77FAE81C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034D5952-37D5-7A7E-24B2-B820C3BE2D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143587A-816E-7AF9-192B-6FEF52623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27E063-2420-F01B-4D38-A0E632B83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CC29F-EA4A-4EFD-91C0-97A2B253040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EFE5E6E5-B46B-DC7E-BCE2-F7B4F5CE07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91ACB8C-A833-EC09-08DB-09358F3D1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8B561D-504A-84FE-F2B5-528F6EDAD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47B0F-653B-4DBB-A8B7-0D7D62DED5D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379C9423-D236-5455-47B1-8FF11852A6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6963CC4D-6930-2DB4-4575-C2FF84B1D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8A05F6-6158-7460-054C-F4F86BF87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BADA3-94BC-4FF9-8343-4A0CA12D9CF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D9B632CD-20B6-D41D-97BD-E30EC6A9D9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986FAF8E-8669-42BA-6B1C-0CAB42800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F2EDDD-B7E6-0FEB-EAE2-ADB2A6C6D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28B4F-AA90-43CC-BF9B-A510AE309B5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AA72D5A1-102F-9E2C-3F71-DDF2A1071F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35EE0E2E-E13A-0BB5-C99C-88B827EF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4FC786-B7B4-1BA4-791D-BEFC6F438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518ED-437E-4373-BA13-9C5320F16DD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C8D979ED-71A7-B3C4-97AF-6E2981A84C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C1FC1490-63EC-9110-7118-FA8E2E5F1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9C67CD-B17D-CDBF-189D-C963E18C03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2BB7E-478A-4D0D-9B7C-93E506C7A00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6C1EB0B1-A2F6-ADB2-FA31-1F2DF1E61F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E546ADA-C94B-E583-9550-5BAAB5C14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DAA383-3341-94D1-1FCF-DA2B1C569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1E75F-0A85-4A41-A140-2F4752E96B4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3A1E11A-42C5-F7B8-817F-31D4FC0730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C1CAC91-6C0A-4F4F-6297-22F9BF999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9B2335-DBDD-05ED-D435-4134731C7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61D0E-2526-4AC1-9AA6-4243B3ECC7E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36B5E1AA-566E-E80A-43CA-9AEA4B8F1A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2DBE43A-6B56-DBEB-F69C-2000A529E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390E86-309F-5316-5B8A-0B4D52BD6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D91B3-F7E8-45F3-8436-C988A7D80E7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008CFA2-9B09-282F-8F9F-CAF9DFBC94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A44C603-372B-5DC4-A797-04A193489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7DA21-083E-5643-3DF8-70A367D27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F637C-ACF7-40E4-9B8B-34B69422998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9EC8A2A2-EF9C-AFA9-307B-1D09006854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1BB0DAB-AA21-254B-A30F-E5C34E009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85C275-D4E2-4036-A1D6-6DD2C65AD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B366A-B518-4EF4-9366-1738D4D4FA4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234811C9-A03B-CB63-635A-53475FC300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1582887-F923-6CE3-52ED-0608FD3BA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2376E7-6460-D069-14CE-EF1628BA6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F9576-1C1E-4324-9A43-BBEE982362C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A7954C71-752C-A574-4686-05CB821C39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7BFBBA32-D46A-2F29-3BC3-7086D1B2A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C9B234-7146-6B80-2E0F-3B8047DF5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4695E-66D7-4171-8F38-52E78367A53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C1E86A95-88D1-8CE9-687C-41DDE60413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B6F991E-DB46-180E-922B-05E191077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4213AA-9552-50AA-0720-699B7D962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EAFCB-CE57-4FAA-B061-555B9CE6F15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59FC1BAA-E64A-C3F2-03F6-DD617B39F2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113B61F-DBA8-45E6-266F-5AED23E25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6292A9-4A95-2A55-09D0-C127404DE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C876A-1850-4CD3-AE9B-6C71FE64D0C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A24B0791-D902-BA0D-4B75-32B011C7BD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65FC54C-AFE3-4162-CE7D-6CE7AC6CC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A306A462-3F52-7F4D-1905-4CFFAAF4B7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85008BBA-D752-2B39-CB9B-1D69C4826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8308" name="Group 4">
              <a:extLst>
                <a:ext uri="{FF2B5EF4-FFF2-40B4-BE49-F238E27FC236}">
                  <a16:creationId xmlns:a16="http://schemas.microsoft.com/office/drawing/2014/main" id="{D31FD0A1-4751-B0CB-C555-7C9C4903A73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8309" name="Rectangle 5">
                <a:extLst>
                  <a:ext uri="{FF2B5EF4-FFF2-40B4-BE49-F238E27FC236}">
                    <a16:creationId xmlns:a16="http://schemas.microsoft.com/office/drawing/2014/main" id="{3CF3EF80-6211-C247-FCA8-0E56807C590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0" name="Rectangle 6">
                <a:extLst>
                  <a:ext uri="{FF2B5EF4-FFF2-40B4-BE49-F238E27FC236}">
                    <a16:creationId xmlns:a16="http://schemas.microsoft.com/office/drawing/2014/main" id="{30374B4A-D401-45B2-0E89-0A9E606247D1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1" name="Line 7">
                <a:extLst>
                  <a:ext uri="{FF2B5EF4-FFF2-40B4-BE49-F238E27FC236}">
                    <a16:creationId xmlns:a16="http://schemas.microsoft.com/office/drawing/2014/main" id="{6BCE88BF-6A80-7667-8AC1-AD2E6EDB0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8312" name="Group 8">
              <a:extLst>
                <a:ext uri="{FF2B5EF4-FFF2-40B4-BE49-F238E27FC236}">
                  <a16:creationId xmlns:a16="http://schemas.microsoft.com/office/drawing/2014/main" id="{91F695D5-A171-91AF-905D-56A40795B6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8313" name="Rectangle 9">
                <a:extLst>
                  <a:ext uri="{FF2B5EF4-FFF2-40B4-BE49-F238E27FC236}">
                    <a16:creationId xmlns:a16="http://schemas.microsoft.com/office/drawing/2014/main" id="{54A9597F-37E9-B534-8FD2-01A52E78D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8314" name="Line 10">
                <a:extLst>
                  <a:ext uri="{FF2B5EF4-FFF2-40B4-BE49-F238E27FC236}">
                    <a16:creationId xmlns:a16="http://schemas.microsoft.com/office/drawing/2014/main" id="{C2EF704C-721E-FAFC-B092-22DE1C031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1FA99164-A970-C20D-309D-7048FF419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A22C7558-4E33-9220-45BE-12BDF0E0B5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C2D8D9E9-8255-85F1-1AAC-53F4376940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6B666D59-7D7B-60C8-8D98-75F9810D00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8319" name="Rectangle 15">
            <a:extLst>
              <a:ext uri="{FF2B5EF4-FFF2-40B4-BE49-F238E27FC236}">
                <a16:creationId xmlns:a16="http://schemas.microsoft.com/office/drawing/2014/main" id="{3B0D929D-5801-0B89-DA4A-E69BF6699C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3B0999-2EBC-46A6-9A2E-5E4025BCBB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BDA0-B44B-7F3F-3AF4-68AC1BCB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B61EF-694E-2F25-1467-28DB80F37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AF24D-ACF6-E661-6C92-0863EE74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A168E-FC87-C1EB-D450-321A0756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D0EAF-5912-CA8B-1A3F-DF825B6D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541B-D9DD-40A5-BEFD-CD0577AAD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18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7B2D3-244C-00C2-8B49-3DFA794D0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00BE8-D886-B6D5-EF26-AF271F0E9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853C8-286B-E1DD-9219-4B7AACFE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53690-322E-F572-4537-80D44FDF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F0A50-7EF0-527C-FD00-D312CF242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4F333-512E-4618-B780-C34CF62F9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946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13D9F-7FA7-4693-5B6F-DB2B04651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8783EB8-7BA5-A3DE-C9D7-15E482BA8A93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F3704-9838-A42E-28CD-2E969CB0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FC31-768A-6648-B131-E10E53A7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0F6F7-C899-AFFF-BC42-43041F1A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076F20-8759-45AD-B1DD-6092BDA05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45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9762-D9D3-4B33-7BA3-545E2ABF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2FB73-4D7D-CAC9-16FF-27D689F5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065C0-C4B3-7D03-7538-875AFA9D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1091B-914F-64C9-E83C-A37F254D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86D07-95A4-4753-3883-6776ED3C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34589-9F9E-4E08-AC9C-E3A56A5C3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80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AD76-A1C6-80F9-EBDB-D502C58F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E469D-E8DB-31A2-B1FA-AE0DF8FE7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643C7-C805-01D4-F241-F6C1FE90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C20E0-E12E-50F4-B118-1E2BF27C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C63BF-6733-ABCF-6416-FDCDE601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9BC91-2BCF-4ECA-92CA-C1F5F5977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3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C169-19CA-2205-995A-917BD3D1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CAE45-656F-3232-CA36-27D39CD5D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7A4C-C90E-A796-CF85-D2D6D5358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AE4DC-3C9B-4F81-CBED-D2ECAA6A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D2940-0796-7F44-E682-F8E819D3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FEC0D-6864-6AEB-F9E4-FA30E585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F02C5-3DB0-41D3-A032-9AC0417CE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B6C9-7455-DDB9-7AF9-A555753C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74955-ABF7-D0FB-103E-C05F568C0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DCE0A-2C2D-38A6-E10B-F2DEEA17D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9F8CD-6D1C-0574-4FBE-7AD04B8F8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4BF25-384E-4B62-7BA3-5D21A43C1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D05D-2B40-BA8B-A620-0A41DE6D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76DA6-A9E4-CF7E-6FEC-8D083E94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92D84-254F-143D-57DC-5E059B71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C0240-EE5B-4BF5-8928-02C9E6052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51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C7AE-5172-CE45-B791-47E07302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A59FC-4295-97E2-A012-0AFF3708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4E934-6570-E615-ED0E-9D5DC5E3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10CA2-E6F4-9921-93AE-FC5B645C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9FD36-A91A-4E6D-B327-8661E2C4E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68A05-5C88-31A3-DC08-83E361E7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6E4C9-2CA0-CDCB-4C68-2E504AE4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595EA-6C11-3120-15A9-AFB3ED38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48D4-53DB-479C-9FE3-CCAE341667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2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E66D-BD5A-E80D-34B0-AB13B1AA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1BF49-32FE-E5CC-17ED-B8B78E5DC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5C88A-2516-4FF4-D4AC-D22AF388D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48F32-2A97-3B8F-0469-3D591695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B323-6D1E-56B3-6582-AD126CDF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55D0B-3540-0FD6-AA42-28D0785F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F1DF5-F2A9-4533-9A68-61ABA505A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56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032F-D940-B908-6866-3E87744D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8AE81-5D98-2502-B3FA-ECBB13713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60CB7-9E3D-3623-D00B-8E15DD73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F03A-765F-F432-5BE7-A60F268C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D6CB2-485B-648E-4F87-FBFBD249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74A95-8C63-EBBE-22A6-5104658C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1F8DB-0320-4E96-9C25-55A126FCF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6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027640A2-93EA-FA88-F7F5-17181CED7E7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7283" name="Rectangle 3">
              <a:extLst>
                <a:ext uri="{FF2B5EF4-FFF2-40B4-BE49-F238E27FC236}">
                  <a16:creationId xmlns:a16="http://schemas.microsoft.com/office/drawing/2014/main" id="{0BDEAEEC-DE0D-39C2-7270-8970C4381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7284" name="Group 4">
              <a:extLst>
                <a:ext uri="{FF2B5EF4-FFF2-40B4-BE49-F238E27FC236}">
                  <a16:creationId xmlns:a16="http://schemas.microsoft.com/office/drawing/2014/main" id="{33A28289-5E41-81FC-C9E0-F5F0108CA9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>
                <a:extLst>
                  <a:ext uri="{FF2B5EF4-FFF2-40B4-BE49-F238E27FC236}">
                    <a16:creationId xmlns:a16="http://schemas.microsoft.com/office/drawing/2014/main" id="{E37410D3-CB64-F56D-FB76-FDA3DCFF4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286" name="Line 6">
                <a:extLst>
                  <a:ext uri="{FF2B5EF4-FFF2-40B4-BE49-F238E27FC236}">
                    <a16:creationId xmlns:a16="http://schemas.microsoft.com/office/drawing/2014/main" id="{DD202328-91E1-A28C-DB0C-6DC1A9B9E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7287" name="Rectangle 7">
            <a:extLst>
              <a:ext uri="{FF2B5EF4-FFF2-40B4-BE49-F238E27FC236}">
                <a16:creationId xmlns:a16="http://schemas.microsoft.com/office/drawing/2014/main" id="{1BF6BE63-A05B-DB1D-E580-EE71736FE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4F284196-A413-E3F6-B757-7E66ADB22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903B91CD-5F1C-69F3-A6F8-3B6452E7CE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D14C6E93-63AA-617A-B107-D8938585B0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4E937560-9563-CE86-59A1-6E956CE45D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06A79E9-9A0B-4EF6-B922-46394F8DAF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404459AA-2B24-F39E-FF1B-E661201FC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4C06CE-EE01-EF19-FEC8-9CFF193A32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sz="10000" b="1"/>
              <a:t>SATs</a:t>
            </a:r>
            <a:endParaRPr lang="en-US" altLang="en-US" sz="10000" b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7B35DE7-4199-5FE5-BAD5-D2ECBFB4E3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6500" b="1"/>
              <a:t>Reading Paper</a:t>
            </a:r>
            <a:endParaRPr lang="en-US" altLang="en-US" sz="65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C3115A-8089-7BE6-B1DE-AD373E082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2225" name="Group 65">
            <a:extLst>
              <a:ext uri="{FF2B5EF4-FFF2-40B4-BE49-F238E27FC236}">
                <a16:creationId xmlns:a16="http://schemas.microsoft.com/office/drawing/2014/main" id="{0C79D495-4141-93DB-1E9A-78EAB8E0D2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319587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3320774987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1459890589"/>
                    </a:ext>
                  </a:extLst>
                </a:gridCol>
              </a:tblGrid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the end of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160010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pause in a sentence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527120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longer pause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55367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before a list or when giving evidence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785448"/>
                  </a:ext>
                </a:extLst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“ ”  ‘ 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direct speech, a quotation or to show sarcasm</a:t>
                      </a: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0259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1D9A760-26CC-7A73-FF2E-14E5F58C3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9312"/>
          </a:xfrm>
        </p:spPr>
        <p:txBody>
          <a:bodyPr/>
          <a:lstStyle/>
          <a:p>
            <a:r>
              <a:rPr lang="en-GB" altLang="en-US" b="1"/>
              <a:t>Punctuation:</a:t>
            </a:r>
            <a:endParaRPr lang="en-US" altLang="en-US" b="1"/>
          </a:p>
        </p:txBody>
      </p:sp>
      <p:graphicFrame>
        <p:nvGraphicFramePr>
          <p:cNvPr id="99373" name="Group 45">
            <a:extLst>
              <a:ext uri="{FF2B5EF4-FFF2-40B4-BE49-F238E27FC236}">
                <a16:creationId xmlns:a16="http://schemas.microsoft.com/office/drawing/2014/main" id="{BF96B9F1-0DAD-E80B-81B1-33779715B7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748212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3597670840"/>
                    </a:ext>
                  </a:extLst>
                </a:gridCol>
                <a:gridCol w="7354888">
                  <a:extLst>
                    <a:ext uri="{9D8B030D-6E8A-4147-A177-3AD203B41FA5}">
                      <a16:colId xmlns:a16="http://schemas.microsoft.com/office/drawing/2014/main" val="3098732894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a question</a:t>
                      </a: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056924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!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surprise, shock, humour or excitement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555172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words are missing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080252"/>
                  </a:ext>
                </a:extLst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 )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Used around an aside, or less important point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200095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Sometimes used informally to show a pause, or to link two words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31781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‘</a:t>
                      </a: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 indent="2428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 indent="347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 indent="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indent="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Shows possession or a missing letter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5485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705FB55-58EE-1766-2D05-D0F1E2088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Language</a:t>
            </a:r>
            <a:endParaRPr lang="en-US" altLang="en-US" b="1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8072CB7-BDF7-5767-4B37-7210EBAD4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600"/>
              <a:t>Focus – showing you understand how a writer uses language for effect.</a:t>
            </a:r>
          </a:p>
          <a:p>
            <a:pPr>
              <a:lnSpc>
                <a:spcPct val="90000"/>
              </a:lnSpc>
            </a:pPr>
            <a:r>
              <a:rPr lang="en-GB" altLang="en-US" sz="3700"/>
              <a:t>Explain and comment on words / sentences and why a writer has chosen them</a:t>
            </a:r>
          </a:p>
          <a:p>
            <a:pPr lvl="1">
              <a:lnSpc>
                <a:spcPct val="90000"/>
              </a:lnSpc>
            </a:pPr>
            <a:r>
              <a:rPr lang="en-GB" altLang="en-US" sz="3600"/>
              <a:t>E.g. </a:t>
            </a:r>
            <a:r>
              <a:rPr lang="en-GB" altLang="en-US" sz="3600" b="1" i="1"/>
              <a:t>shrouded – covered up, hidden, a link with death</a:t>
            </a:r>
            <a:endParaRPr lang="en-GB" altLang="en-US" sz="3600"/>
          </a:p>
          <a:p>
            <a:pPr lvl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A6C03B8-9731-01E8-803F-BA74708E7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supporting an answer  </a:t>
            </a:r>
            <a:endParaRPr lang="en-US" altLang="en-US" b="1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530DB8C1-4239-FF8A-AD4A-83FCA7663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Some questions need an explanation or a comment which </a:t>
            </a:r>
            <a:r>
              <a:rPr lang="en-GB" altLang="en-US" b="1" i="1"/>
              <a:t>MUST </a:t>
            </a:r>
            <a:r>
              <a:rPr lang="en-GB" altLang="en-US"/>
              <a:t>be supported by a quote.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E.g. explain </a:t>
            </a:r>
            <a:r>
              <a:rPr lang="en-GB" altLang="en-US" b="1"/>
              <a:t>two different</a:t>
            </a:r>
            <a:r>
              <a:rPr lang="en-GB" altLang="en-US"/>
              <a:t> ways a negative impression is given and </a:t>
            </a:r>
            <a:r>
              <a:rPr lang="en-GB" altLang="en-US" b="1"/>
              <a:t>support</a:t>
            </a:r>
            <a:r>
              <a:rPr lang="en-GB" altLang="en-US"/>
              <a:t> each answer with a </a:t>
            </a:r>
            <a:r>
              <a:rPr lang="en-GB" altLang="en-US" b="1"/>
              <a:t>quotation</a:t>
            </a:r>
            <a:r>
              <a:rPr lang="en-GB" altLang="en-US"/>
              <a:t>.</a:t>
            </a:r>
          </a:p>
          <a:p>
            <a:pPr lvl="1">
              <a:lnSpc>
                <a:spcPct val="90000"/>
              </a:lnSpc>
            </a:pPr>
            <a:r>
              <a:rPr lang="en-GB" altLang="en-US" b="1"/>
              <a:t>This needs</a:t>
            </a:r>
            <a:r>
              <a:rPr lang="en-GB" altLang="en-US"/>
              <a:t>: 2 impression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/>
              <a:t>			        2 quotes		</a:t>
            </a:r>
          </a:p>
          <a:p>
            <a:pPr>
              <a:lnSpc>
                <a:spcPct val="90000"/>
              </a:lnSpc>
            </a:pPr>
            <a:r>
              <a:rPr lang="en-GB" altLang="en-US"/>
              <a:t>MAKE SURE YOU KNOW WHAT THE QUESTION IS ASKING!!!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C526761-BD1D-AB12-CF9C-DBCD4586B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Big questions	</a:t>
            </a:r>
            <a:endParaRPr lang="en-US" altLang="en-US" b="1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CE1AB6B5-E30D-A035-87F4-5550C0C10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500"/>
              <a:t>2 big questions in the paper</a:t>
            </a:r>
          </a:p>
          <a:p>
            <a:r>
              <a:rPr lang="en-GB" altLang="en-US" sz="3500"/>
              <a:t>Worth – 5 marks each</a:t>
            </a:r>
          </a:p>
          <a:p>
            <a:r>
              <a:rPr lang="en-GB" altLang="en-US" sz="3500"/>
              <a:t>1 = bullet points to guide you</a:t>
            </a:r>
          </a:p>
          <a:p>
            <a:r>
              <a:rPr lang="en-GB" altLang="en-US" sz="3500"/>
              <a:t>1 = doesn’t give bullet points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0845C4B1-FF4A-021D-A5E6-E58163439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Questions: Big questions</a:t>
            </a:r>
            <a:endParaRPr lang="en-US" altLang="en-US" b="1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C3006821-9ACD-F1B9-F4DD-22FF7DE9B8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/>
            <a:r>
              <a:rPr lang="en-GB" altLang="en-US" sz="3200" b="1"/>
              <a:t>Bullet Pointed:</a:t>
            </a:r>
          </a:p>
          <a:p>
            <a:pPr marL="457200" indent="-457200"/>
            <a:r>
              <a:rPr lang="en-GB" altLang="en-US" sz="3200"/>
              <a:t>MUST write about ALL  bullet points</a:t>
            </a:r>
          </a:p>
          <a:p>
            <a:pPr marL="457200" indent="-457200"/>
            <a:r>
              <a:rPr lang="en-GB" altLang="en-US" sz="3200"/>
              <a:t>1 bullet point = 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en-GB" altLang="en-US" sz="3200"/>
              <a:t>	1 paragraph</a:t>
            </a:r>
          </a:p>
          <a:p>
            <a:pPr marL="457200" indent="-457200"/>
            <a:r>
              <a:rPr lang="en-GB" altLang="en-US" sz="3200"/>
              <a:t>PEE in every paragraph</a:t>
            </a:r>
            <a:endParaRPr lang="en-US" altLang="en-US" sz="3200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9FA24ADC-D96E-2D3F-3E6B-E906CF86262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3000" b="1"/>
              <a:t>Non-bullet Pointed:</a:t>
            </a:r>
          </a:p>
          <a:p>
            <a:r>
              <a:rPr lang="en-GB" altLang="en-US" sz="3000"/>
              <a:t>Here you are on your own</a:t>
            </a:r>
          </a:p>
          <a:p>
            <a:r>
              <a:rPr lang="en-GB" altLang="en-US" sz="3000"/>
              <a:t>Think very carefully about how the writer has used language</a:t>
            </a:r>
          </a:p>
          <a:p>
            <a:r>
              <a:rPr lang="en-GB" altLang="en-US" sz="3200"/>
              <a:t>PEE</a:t>
            </a:r>
            <a:endParaRPr lang="en-US" altLang="en-US"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5063127-5DB6-BE48-2C4E-AD0D69843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And Finally:</a:t>
            </a:r>
            <a:endParaRPr lang="en-US" altLang="en-US" b="1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2C5101A-A632-DF4E-2CB2-A6E3B488D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sz="500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Don’t panic!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 your best!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and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Good luck!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5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>
            <a:extLst>
              <a:ext uri="{FF2B5EF4-FFF2-40B4-BE49-F238E27FC236}">
                <a16:creationId xmlns:a16="http://schemas.microsoft.com/office/drawing/2014/main" id="{D13EBB94-797B-A6F0-124E-1A2C80CD5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D7CCBFE-09E5-E201-6C17-B15C5C957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What We’ll Look At:</a:t>
            </a:r>
            <a:endParaRPr lang="en-US" altLang="en-US" b="1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4AFAB23-04A7-998F-1FBD-DA4A333B0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Timing </a:t>
            </a:r>
          </a:p>
          <a:p>
            <a:r>
              <a:rPr lang="en-US" altLang="en-US" sz="3600" b="1"/>
              <a:t>Text Types </a:t>
            </a:r>
          </a:p>
          <a:p>
            <a:r>
              <a:rPr lang="en-US" altLang="en-US" sz="3600" b="1"/>
              <a:t>Finding Information  </a:t>
            </a:r>
          </a:p>
          <a:p>
            <a:r>
              <a:rPr lang="en-GB" altLang="en-US" sz="3600" b="1"/>
              <a:t>Questions</a:t>
            </a:r>
            <a:r>
              <a:rPr lang="en-GB" altLang="en-US" b="1"/>
              <a:t> </a:t>
            </a:r>
            <a:endParaRPr lang="en-US" altLang="en-US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846CDEF-F11B-97C7-C072-FDB2C3A3D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Timing:</a:t>
            </a:r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2AADE83-C843-C903-B1CD-0B738EA7C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500" b="1"/>
              <a:t>1 hour and 15 minutes</a:t>
            </a:r>
            <a:r>
              <a:rPr lang="en-US" altLang="en-US" sz="3500"/>
              <a:t> (15 mins reading time)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500"/>
          </a:p>
          <a:p>
            <a:r>
              <a:rPr lang="en-US" altLang="en-US" sz="3500"/>
              <a:t>Spend </a:t>
            </a:r>
            <a:r>
              <a:rPr lang="en-US" altLang="en-US" sz="3500" b="1"/>
              <a:t>about 20 minutes answering the questions on each text</a:t>
            </a:r>
            <a:r>
              <a:rPr lang="en-US" altLang="en-US" sz="35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D4C8C6F-4933-D042-8AE3-3FA1627D7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Text Types:</a:t>
            </a:r>
            <a:endParaRPr lang="en-US" altLang="en-US" b="1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F8F0730-FD7C-955D-8797-556B4CC8B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Three extracts</a:t>
            </a:r>
            <a:r>
              <a:rPr lang="en-US" altLang="en-US" sz="3600"/>
              <a:t> will come from different GENRES or FORMS. </a:t>
            </a:r>
          </a:p>
          <a:p>
            <a:r>
              <a:rPr lang="en-US" altLang="en-US" sz="3600" b="1"/>
              <a:t>Including</a:t>
            </a:r>
            <a:r>
              <a:rPr lang="en-US" altLang="en-US" sz="3600"/>
              <a:t> – fiction, non-fiction, pre-Twentieth Century. </a:t>
            </a:r>
          </a:p>
          <a:p>
            <a:r>
              <a:rPr lang="en-US" altLang="en-US" sz="3600" b="1"/>
              <a:t>May include</a:t>
            </a:r>
            <a:r>
              <a:rPr lang="en-US" altLang="en-US" sz="3600"/>
              <a:t> - leaflet, story, historical writing, article, informative or persuasive writing, letter or part of an autobiography.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D76CE51E-85F2-FBC7-DE85-A3FA16E65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Text Types:</a:t>
            </a:r>
            <a:endParaRPr lang="en-US" altLang="en-US" b="1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60183ED-525E-F025-F50D-004C3A8B0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You need to decide: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What type of text is it? </a:t>
            </a:r>
            <a:r>
              <a:rPr lang="en-US" altLang="en-US" sz="3600" b="1"/>
              <a:t>(text type)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Why was it written? </a:t>
            </a:r>
            <a:r>
              <a:rPr lang="en-US" altLang="en-US" sz="3600" b="1"/>
              <a:t>(purpose)</a:t>
            </a:r>
            <a:r>
              <a:rPr lang="en-US" altLang="en-US" sz="3600"/>
              <a:t> </a:t>
            </a:r>
          </a:p>
          <a:p>
            <a:r>
              <a:rPr lang="en-US" altLang="en-US" sz="3600"/>
              <a:t>Who was it written for? </a:t>
            </a:r>
            <a:r>
              <a:rPr lang="en-US" altLang="en-US" sz="3600" b="1"/>
              <a:t>(target audience)</a:t>
            </a:r>
            <a:endParaRPr lang="en-US" altLang="en-US" sz="3600"/>
          </a:p>
          <a:p>
            <a:r>
              <a:rPr lang="en-US" altLang="en-US" sz="3600"/>
              <a:t>These affect the </a:t>
            </a:r>
            <a:r>
              <a:rPr lang="en-US" altLang="en-US" sz="3600" b="1"/>
              <a:t>content</a:t>
            </a:r>
            <a:r>
              <a:rPr lang="en-US" altLang="en-US" sz="3600"/>
              <a:t> and </a:t>
            </a:r>
            <a:r>
              <a:rPr lang="en-US" altLang="en-US" sz="3600" b="1"/>
              <a:t>style</a:t>
            </a:r>
            <a:r>
              <a:rPr lang="en-US" altLang="en-US" sz="3600"/>
              <a:t> of the text.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F402728-8DB0-A172-8D25-1AD930249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Finding Information:</a:t>
            </a:r>
            <a:endParaRPr lang="en-US" altLang="en-US" b="1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14247DA-665B-10A0-52FB-BF7018859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/>
              <a:t>Firstly</a:t>
            </a:r>
            <a:r>
              <a:rPr lang="en-US" altLang="en-US" sz="3000"/>
              <a:t> - read the text really carefully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Secondly </a:t>
            </a:r>
            <a:r>
              <a:rPr lang="en-US" altLang="en-US" sz="3000"/>
              <a:t>- read question to make sure you understand exactly what it's asking you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 b="1"/>
              <a:t>Thirdly </a:t>
            </a:r>
            <a:r>
              <a:rPr lang="en-US" altLang="en-US" sz="3000"/>
              <a:t>- use skimming and scanning skills to home in on the information, and write it down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2EC2B9E-CB70-0EC5-4EAC-A6FE46864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500" b="1"/>
              <a:t>PEE:</a:t>
            </a:r>
            <a:endParaRPr lang="en-US" altLang="en-US" sz="6500" b="1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7D7C3EE-72B9-F917-9C2B-B809D43DD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P</a:t>
            </a:r>
            <a:r>
              <a:rPr lang="en-US" altLang="en-US" sz="4600"/>
              <a:t>oint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vidence (a quotation) and</a:t>
            </a:r>
            <a:br>
              <a:rPr lang="en-US" altLang="en-US" sz="4600"/>
            </a:br>
            <a:endParaRPr lang="en-US" altLang="en-US" sz="4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5500" b="1"/>
              <a:t>E</a:t>
            </a:r>
            <a:r>
              <a:rPr lang="en-US" altLang="en-US" sz="4600"/>
              <a:t>xplanation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96463F20-4271-FD3C-1A08-8FEB36CDE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86B1C8F8-10C2-641D-FAAE-B51DB4C47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Arguing an idea:</a:t>
            </a:r>
            <a:r>
              <a:rPr lang="en-US" altLang="en-US" sz="3200" b="1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b="1"/>
          </a:p>
          <a:p>
            <a:r>
              <a:rPr lang="en-US" altLang="en-US" sz="3200"/>
              <a:t>However... therefore... because... but... and... furthermore.. also... in addition... then... as well as... next... whereas... in contrast... later... at first... similarly...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85932F3-A1D5-1B77-1B26-C80DB8257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PEE: Connectives</a:t>
            </a:r>
            <a:endParaRPr lang="en-US" altLang="en-US" b="1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C789CB3-8667-CCCD-5101-B663F1BCD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400" b="1"/>
              <a:t>Explaining an idea: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400" b="1"/>
          </a:p>
          <a:p>
            <a:r>
              <a:rPr lang="en-US" altLang="en-US" sz="3200"/>
              <a:t>This implies... this suggests... which gives the impression that... this shows... this clearly shows... possibly... perhaps... this indicates that... obviously... this conveys to the reader that...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210</TotalTime>
  <Words>634</Words>
  <Application>Microsoft Office PowerPoint</Application>
  <PresentationFormat>On-screen Show (4:3)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Layers</vt:lpstr>
      <vt:lpstr>SATs</vt:lpstr>
      <vt:lpstr>What We’ll Look At:</vt:lpstr>
      <vt:lpstr>Timing:</vt:lpstr>
      <vt:lpstr>Text Types:</vt:lpstr>
      <vt:lpstr>Text Types:</vt:lpstr>
      <vt:lpstr>Finding Information:</vt:lpstr>
      <vt:lpstr>PEE:</vt:lpstr>
      <vt:lpstr>PEE: Connectives</vt:lpstr>
      <vt:lpstr>PEE: Connectives</vt:lpstr>
      <vt:lpstr>Punctuation:</vt:lpstr>
      <vt:lpstr>Punctuation:</vt:lpstr>
      <vt:lpstr>Questions: Language</vt:lpstr>
      <vt:lpstr>Questions: supporting an answer  </vt:lpstr>
      <vt:lpstr>Questions: Big questions </vt:lpstr>
      <vt:lpstr>Questions: Big questions</vt:lpstr>
      <vt:lpstr>And Finally: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</dc:title>
  <dc:creator>Andrea Lownes</dc:creator>
  <cp:lastModifiedBy>Nayan GRIFFITHS</cp:lastModifiedBy>
  <cp:revision>9</cp:revision>
  <dcterms:created xsi:type="dcterms:W3CDTF">2005-04-25T10:17:29Z</dcterms:created>
  <dcterms:modified xsi:type="dcterms:W3CDTF">2023-03-21T15:26:11Z</dcterms:modified>
</cp:coreProperties>
</file>